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Architects Daugh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8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e347f5427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e347f542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347f5427_0_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e347f5427_0_3:notes"/>
          <p:cNvSpPr txBox="1">
            <a:spLocks noGrp="1"/>
          </p:cNvSpPr>
          <p:nvPr>
            <p:ph type="body" idx="1"/>
          </p:nvPr>
        </p:nvSpPr>
        <p:spPr>
          <a:xfrm>
            <a:off x="686291" y="4343150"/>
            <a:ext cx="5485500" cy="411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2" name="Google Shape;172;g3e347f5427_0_3:notes"/>
          <p:cNvSpPr txBox="1">
            <a:spLocks noGrp="1"/>
          </p:cNvSpPr>
          <p:nvPr>
            <p:ph type="sldNum" idx="12"/>
          </p:nvPr>
        </p:nvSpPr>
        <p:spPr>
          <a:xfrm>
            <a:off x="3884083" y="8684838"/>
            <a:ext cx="2972400" cy="457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e347f542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3e347f5427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e347f542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e347f5427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347f54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3e347f5427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347f5427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e347f542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9" name="Google Shape;69;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6" name="Google Shape;76;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Google Shape;105;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Google Shape;118;p1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Google Shape;119;p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1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1" name="Google Shape;131;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3" name="Google Shape;13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Google Shape;14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1" name="Google Shape;15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 name="Google Shape;37;p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Google Shape;44;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5" name="Google Shape;55;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Google Shape;60;p1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zqa.govt.nz/ncea/subjects/english/annotated-exemplars/level-1-as9085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850350" y="1632900"/>
            <a:ext cx="6840600" cy="647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5400"/>
              <a:buFont typeface="Arial"/>
              <a:buNone/>
            </a:pPr>
            <a:r>
              <a:rPr lang="en-US" sz="5400" b="1" i="0" u="none" strike="noStrike" cap="none">
                <a:solidFill>
                  <a:schemeClr val="accent2"/>
                </a:solidFill>
                <a:latin typeface="Architects Daughter"/>
                <a:ea typeface="Architects Daughter"/>
                <a:cs typeface="Architects Daughter"/>
                <a:sym typeface="Architects Daughter"/>
              </a:rPr>
              <a:t>Connections</a:t>
            </a:r>
            <a:endParaRPr>
              <a:solidFill>
                <a:schemeClr val="accent2"/>
              </a:solidFill>
              <a:latin typeface="Architects Daughter"/>
              <a:ea typeface="Architects Daughter"/>
              <a:cs typeface="Architects Daughter"/>
              <a:sym typeface="Architects Daughter"/>
            </a:endParaRPr>
          </a:p>
        </p:txBody>
      </p:sp>
      <p:sp>
        <p:nvSpPr>
          <p:cNvPr id="160" name="Google Shape;160;p25"/>
          <p:cNvSpPr txBox="1"/>
          <p:nvPr/>
        </p:nvSpPr>
        <p:spPr>
          <a:xfrm>
            <a:off x="499500" y="5491800"/>
            <a:ext cx="8275500" cy="4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u="sng">
                <a:solidFill>
                  <a:schemeClr val="accent1"/>
                </a:solidFill>
                <a:hlinkClick r:id="rId4"/>
              </a:rPr>
              <a:t>AS90852</a:t>
            </a:r>
            <a:r>
              <a:rPr lang="en-US">
                <a:solidFill>
                  <a:schemeClr val="accent1"/>
                </a:solidFill>
              </a:rPr>
              <a:t> - Explain significant connection(s) across texts, using supporting evidence               4 credits</a:t>
            </a:r>
            <a:endParaRPr>
              <a:solidFill>
                <a:schemeClr val="accent1"/>
              </a:solidFill>
            </a:endParaRPr>
          </a:p>
        </p:txBody>
      </p:sp>
      <p:sp>
        <p:nvSpPr>
          <p:cNvPr id="161" name="Google Shape;161;p25"/>
          <p:cNvSpPr txBox="1"/>
          <p:nvPr/>
        </p:nvSpPr>
        <p:spPr>
          <a:xfrm>
            <a:off x="4680000" y="4128300"/>
            <a:ext cx="4297500" cy="72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accent5"/>
                </a:solidFill>
                <a:latin typeface="Architects Daughter"/>
                <a:ea typeface="Architects Daughter"/>
                <a:cs typeface="Architects Daughter"/>
                <a:sym typeface="Architects Daughter"/>
              </a:rPr>
              <a:t>Your Name</a:t>
            </a:r>
            <a:endParaRPr sz="2400">
              <a:solidFill>
                <a:schemeClr val="accent5"/>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7200" y="274628"/>
            <a:ext cx="8229600" cy="894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chitects Daughter"/>
                <a:ea typeface="Architects Daughter"/>
                <a:cs typeface="Architects Daughter"/>
                <a:sym typeface="Architects Daughter"/>
              </a:rPr>
              <a:t>Conclusion</a:t>
            </a:r>
            <a:endParaRPr>
              <a:latin typeface="Architects Daughter"/>
              <a:ea typeface="Architects Daughter"/>
              <a:cs typeface="Architects Daughter"/>
              <a:sym typeface="Architects Daughter"/>
            </a:endParaRPr>
          </a:p>
        </p:txBody>
      </p:sp>
      <p:sp>
        <p:nvSpPr>
          <p:cNvPr id="236" name="Google Shape;236;p34"/>
          <p:cNvSpPr txBox="1"/>
          <p:nvPr/>
        </p:nvSpPr>
        <p:spPr>
          <a:xfrm>
            <a:off x="363775" y="1452450"/>
            <a:ext cx="8542200" cy="44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Overall, some ideas about (my connection) _______________ that I have learned from reading and watching these texts are:</a:t>
            </a:r>
            <a:endParaRPr>
              <a:solidFill>
                <a:schemeClr val="dk1"/>
              </a:solidFill>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95287" y="188912"/>
            <a:ext cx="8229600" cy="9810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atin typeface="Architects Daughter"/>
                <a:ea typeface="Architects Daughter"/>
                <a:cs typeface="Architects Daughter"/>
                <a:sym typeface="Architects Daughter"/>
              </a:rPr>
              <a:t>Introduction</a:t>
            </a:r>
            <a:endParaRPr sz="4400" i="0" u="none" strike="noStrike" cap="none">
              <a:solidFill>
                <a:schemeClr val="dk2"/>
              </a:solidFill>
              <a:latin typeface="Architects Daughter"/>
              <a:ea typeface="Architects Daughter"/>
              <a:cs typeface="Architects Daughter"/>
              <a:sym typeface="Architects Daughter"/>
            </a:endParaRPr>
          </a:p>
        </p:txBody>
      </p:sp>
      <p:sp>
        <p:nvSpPr>
          <p:cNvPr id="167" name="Google Shape;167;p26"/>
          <p:cNvSpPr txBox="1">
            <a:spLocks noGrp="1"/>
          </p:cNvSpPr>
          <p:nvPr>
            <p:ph type="body" idx="1"/>
          </p:nvPr>
        </p:nvSpPr>
        <p:spPr>
          <a:xfrm>
            <a:off x="457200" y="1309375"/>
            <a:ext cx="8229600" cy="20154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r>
              <a:rPr lang="en-US" sz="1400"/>
              <a:t>List your four texts and authors’ names:</a:t>
            </a:r>
            <a:endParaRPr sz="1400"/>
          </a:p>
          <a:p>
            <a:pPr marL="457200" marR="0" lvl="0" indent="-381000" algn="l" rtl="0">
              <a:spcBef>
                <a:spcPts val="0"/>
              </a:spcBef>
              <a:spcAft>
                <a:spcPts val="0"/>
              </a:spcAft>
              <a:buSzPts val="2400"/>
              <a:buChar char="•"/>
            </a:pPr>
            <a:r>
              <a:rPr lang="en-US" sz="2400"/>
              <a:t> Text 1</a:t>
            </a:r>
            <a:endParaRPr sz="2400"/>
          </a:p>
          <a:p>
            <a:pPr marL="457200" marR="0" lvl="0" indent="-381000" algn="l" rtl="0">
              <a:spcBef>
                <a:spcPts val="0"/>
              </a:spcBef>
              <a:spcAft>
                <a:spcPts val="0"/>
              </a:spcAft>
              <a:buSzPts val="2400"/>
              <a:buChar char="•"/>
            </a:pPr>
            <a:r>
              <a:rPr lang="en-US" sz="2400"/>
              <a:t> </a:t>
            </a:r>
            <a:endParaRPr sz="2400"/>
          </a:p>
          <a:p>
            <a:pPr marL="457200" marR="0" lvl="0" indent="-381000" algn="l" rtl="0">
              <a:spcBef>
                <a:spcPts val="0"/>
              </a:spcBef>
              <a:spcAft>
                <a:spcPts val="0"/>
              </a:spcAft>
              <a:buSzPts val="2400"/>
              <a:buChar char="•"/>
            </a:pPr>
            <a:r>
              <a:rPr lang="en-US" sz="2400"/>
              <a:t> </a:t>
            </a:r>
            <a:endParaRPr sz="2400"/>
          </a:p>
          <a:p>
            <a:pPr marL="457200" marR="0" lvl="0" indent="-381000" algn="l" rtl="0">
              <a:spcBef>
                <a:spcPts val="0"/>
              </a:spcBef>
              <a:spcAft>
                <a:spcPts val="0"/>
              </a:spcAft>
              <a:buSzPts val="2400"/>
              <a:buChar char="•"/>
            </a:pPr>
            <a:endParaRPr sz="2400"/>
          </a:p>
        </p:txBody>
      </p:sp>
      <p:sp>
        <p:nvSpPr>
          <p:cNvPr id="168" name="Google Shape;168;p26"/>
          <p:cNvSpPr txBox="1"/>
          <p:nvPr/>
        </p:nvSpPr>
        <p:spPr>
          <a:xfrm>
            <a:off x="500475" y="3429000"/>
            <a:ext cx="8229600" cy="24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Write a sentence stating the main idea or theme that connects your texts.  Expand on this idea by saying a bit more about what it means.</a:t>
            </a:r>
            <a:endParaRPr/>
          </a:p>
          <a:p>
            <a:pPr marL="0" lvl="0" indent="0" algn="l" rtl="0">
              <a:spcBef>
                <a:spcPts val="0"/>
              </a:spcBef>
              <a:spcAft>
                <a:spcPts val="0"/>
              </a:spcAft>
              <a:buNone/>
            </a:pPr>
            <a:r>
              <a:rPr lang="en-US" sz="2400"/>
              <a:t>These four texts are all connected by...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p:nvPr/>
        </p:nvSpPr>
        <p:spPr>
          <a:xfrm>
            <a:off x="324011" y="1403640"/>
            <a:ext cx="83529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‘Titanic’ directed by James Cameron</a:t>
            </a:r>
            <a:endParaRPr sz="2000" b="1">
              <a:solidFill>
                <a:schemeClr val="dk1"/>
              </a:solidFill>
              <a:latin typeface="Calibri"/>
              <a:ea typeface="Calibri"/>
              <a:cs typeface="Calibri"/>
              <a:sym typeface="Calibri"/>
            </a:endParaRPr>
          </a:p>
        </p:txBody>
      </p:sp>
      <p:sp>
        <p:nvSpPr>
          <p:cNvPr id="175" name="Google Shape;175;p27"/>
          <p:cNvSpPr txBox="1"/>
          <p:nvPr/>
        </p:nvSpPr>
        <p:spPr>
          <a:xfrm>
            <a:off x="468740" y="2192783"/>
            <a:ext cx="4464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How the connection is presented:</a:t>
            </a:r>
            <a:endParaRPr sz="1800" b="1">
              <a:solidFill>
                <a:schemeClr val="dk1"/>
              </a:solidFill>
              <a:latin typeface="Calibri"/>
              <a:ea typeface="Calibri"/>
              <a:cs typeface="Calibri"/>
              <a:sym typeface="Calibri"/>
            </a:endParaRPr>
          </a:p>
        </p:txBody>
      </p:sp>
      <p:sp>
        <p:nvSpPr>
          <p:cNvPr id="176" name="Google Shape;176;p27"/>
          <p:cNvSpPr txBox="1"/>
          <p:nvPr/>
        </p:nvSpPr>
        <p:spPr>
          <a:xfrm>
            <a:off x="468740" y="3322387"/>
            <a:ext cx="4464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Specific examples of the connection:</a:t>
            </a:r>
            <a:endParaRPr sz="1800" b="1">
              <a:solidFill>
                <a:schemeClr val="dk1"/>
              </a:solidFill>
              <a:latin typeface="Calibri"/>
              <a:ea typeface="Calibri"/>
              <a:cs typeface="Calibri"/>
              <a:sym typeface="Calibri"/>
            </a:endParaRPr>
          </a:p>
        </p:txBody>
      </p:sp>
      <p:sp>
        <p:nvSpPr>
          <p:cNvPr id="177" name="Google Shape;177;p27"/>
          <p:cNvSpPr txBox="1"/>
          <p:nvPr/>
        </p:nvSpPr>
        <p:spPr>
          <a:xfrm>
            <a:off x="522046" y="4950630"/>
            <a:ext cx="640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The director/author’s ideas about the connection:</a:t>
            </a:r>
            <a:endParaRPr sz="1800" b="1">
              <a:solidFill>
                <a:schemeClr val="dk1"/>
              </a:solidFill>
              <a:latin typeface="Calibri"/>
              <a:ea typeface="Calibri"/>
              <a:cs typeface="Calibri"/>
              <a:sym typeface="Calibri"/>
            </a:endParaRPr>
          </a:p>
        </p:txBody>
      </p:sp>
      <p:sp>
        <p:nvSpPr>
          <p:cNvPr id="178" name="Google Shape;178;p27"/>
          <p:cNvSpPr txBox="1"/>
          <p:nvPr/>
        </p:nvSpPr>
        <p:spPr>
          <a:xfrm>
            <a:off x="468740" y="2583751"/>
            <a:ext cx="6840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film ‘Titanic’ shows unconditional love in the relationship between Rose and Jack.</a:t>
            </a:r>
            <a:endParaRPr sz="1800">
              <a:solidFill>
                <a:schemeClr val="dk1"/>
              </a:solidFill>
              <a:latin typeface="Calibri"/>
              <a:ea typeface="Calibri"/>
              <a:cs typeface="Calibri"/>
              <a:sym typeface="Calibri"/>
            </a:endParaRPr>
          </a:p>
        </p:txBody>
      </p:sp>
      <p:sp>
        <p:nvSpPr>
          <p:cNvPr id="179" name="Google Shape;179;p27"/>
          <p:cNvSpPr txBox="1"/>
          <p:nvPr/>
        </p:nvSpPr>
        <p:spPr>
          <a:xfrm>
            <a:off x="522046" y="3738494"/>
            <a:ext cx="7704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Jack is poor and Rose is wealthy, but they don’t let that stop them having a relationship. They show unconditional love when Jack says ‘When this ship docks I’m getting off with you.” Rose accepts him even though he is really poor and her life with him would be hard.</a:t>
            </a:r>
            <a:endParaRPr sz="1800">
              <a:solidFill>
                <a:schemeClr val="dk1"/>
              </a:solidFill>
              <a:latin typeface="Calibri"/>
              <a:ea typeface="Calibri"/>
              <a:cs typeface="Calibri"/>
              <a:sym typeface="Calibri"/>
            </a:endParaRPr>
          </a:p>
        </p:txBody>
      </p:sp>
      <p:sp>
        <p:nvSpPr>
          <p:cNvPr id="180" name="Google Shape;180;p27"/>
          <p:cNvSpPr txBox="1"/>
          <p:nvPr/>
        </p:nvSpPr>
        <p:spPr>
          <a:xfrm>
            <a:off x="571219" y="5349588"/>
            <a:ext cx="8105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director seems to be saying that even when you both come from such different backgrounds, you can still have a relationship if you love each other unconditionally. People who love each other unconditionally will do anything for each other.</a:t>
            </a:r>
            <a:endParaRPr sz="1800">
              <a:solidFill>
                <a:schemeClr val="dk1"/>
              </a:solidFill>
              <a:latin typeface="Calibri"/>
              <a:ea typeface="Calibri"/>
              <a:cs typeface="Calibri"/>
              <a:sym typeface="Calibri"/>
            </a:endParaRPr>
          </a:p>
        </p:txBody>
      </p:sp>
      <p:sp>
        <p:nvSpPr>
          <p:cNvPr id="181" name="Google Shape;181;p27"/>
          <p:cNvSpPr txBox="1"/>
          <p:nvPr/>
        </p:nvSpPr>
        <p:spPr>
          <a:xfrm>
            <a:off x="522046" y="1803750"/>
            <a:ext cx="46986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Connection = unconditional love</a:t>
            </a:r>
            <a:endParaRPr sz="1600" i="1">
              <a:solidFill>
                <a:schemeClr val="dk1"/>
              </a:solidFill>
              <a:latin typeface="Calibri"/>
              <a:ea typeface="Calibri"/>
              <a:cs typeface="Calibri"/>
              <a:sym typeface="Calibri"/>
            </a:endParaRPr>
          </a:p>
        </p:txBody>
      </p:sp>
      <p:sp>
        <p:nvSpPr>
          <p:cNvPr id="182" name="Google Shape;182;p27"/>
          <p:cNvSpPr txBox="1"/>
          <p:nvPr/>
        </p:nvSpPr>
        <p:spPr>
          <a:xfrm>
            <a:off x="121500" y="161075"/>
            <a:ext cx="8869500" cy="985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chemeClr val="lt2"/>
                </a:solidFill>
                <a:latin typeface="Architects Daughter"/>
                <a:ea typeface="Architects Daughter"/>
                <a:cs typeface="Architects Daughter"/>
                <a:sym typeface="Architects Daughter"/>
              </a:rPr>
              <a:t>Example Page</a:t>
            </a:r>
            <a:endParaRPr sz="4800">
              <a:solidFill>
                <a:schemeClr val="lt2"/>
              </a:solidFill>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95287" y="188912"/>
            <a:ext cx="8229600" cy="9810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latin typeface="Architects Daughter"/>
                <a:ea typeface="Architects Daughter"/>
                <a:cs typeface="Architects Daughter"/>
                <a:sym typeface="Architects Daughter"/>
              </a:rPr>
              <a:t>Text 1: Title and author/director</a:t>
            </a:r>
            <a:endParaRPr sz="3000" i="0" u="none" strike="noStrike" cap="none">
              <a:solidFill>
                <a:schemeClr val="dk2"/>
              </a:solidFill>
              <a:latin typeface="Architects Daughter"/>
              <a:ea typeface="Architects Daughter"/>
              <a:cs typeface="Architects Daughter"/>
              <a:sym typeface="Architects Daughter"/>
            </a:endParaRPr>
          </a:p>
        </p:txBody>
      </p:sp>
      <p:sp>
        <p:nvSpPr>
          <p:cNvPr id="188" name="Google Shape;188;p28"/>
          <p:cNvSpPr txBox="1">
            <a:spLocks noGrp="1"/>
          </p:cNvSpPr>
          <p:nvPr>
            <p:ph type="body" idx="1"/>
          </p:nvPr>
        </p:nvSpPr>
        <p:spPr>
          <a:xfrm>
            <a:off x="282025" y="1276825"/>
            <a:ext cx="8229600" cy="15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a:latin typeface="Calibri"/>
                <a:ea typeface="Calibri"/>
                <a:cs typeface="Calibri"/>
                <a:sym typeface="Calibri"/>
              </a:rPr>
              <a:t>How the connection of XXXX is presented:</a:t>
            </a:r>
            <a:endParaRPr sz="1800" b="1">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p:txBody>
      </p:sp>
      <p:sp>
        <p:nvSpPr>
          <p:cNvPr id="189" name="Google Shape;189;p28"/>
          <p:cNvSpPr txBox="1"/>
          <p:nvPr/>
        </p:nvSpPr>
        <p:spPr>
          <a:xfrm>
            <a:off x="296425" y="2961475"/>
            <a:ext cx="82296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Specific examples of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sp>
        <p:nvSpPr>
          <p:cNvPr id="190" name="Google Shape;190;p28"/>
          <p:cNvSpPr txBox="1"/>
          <p:nvPr/>
        </p:nvSpPr>
        <p:spPr>
          <a:xfrm>
            <a:off x="350300" y="4645650"/>
            <a:ext cx="8161200" cy="11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The director/author’s ideas about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sp>
        <p:nvSpPr>
          <p:cNvPr id="191" name="Google Shape;191;p28"/>
          <p:cNvSpPr/>
          <p:nvPr/>
        </p:nvSpPr>
        <p:spPr>
          <a:xfrm>
            <a:off x="107800" y="6073850"/>
            <a:ext cx="8905800" cy="6873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95287" y="188912"/>
            <a:ext cx="8229600" cy="981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latin typeface="Architects Daughter"/>
                <a:ea typeface="Architects Daughter"/>
                <a:cs typeface="Architects Daughter"/>
                <a:sym typeface="Architects Daughter"/>
              </a:rPr>
              <a:t>Text 2: Title and author/director</a:t>
            </a:r>
            <a:endParaRPr sz="3000" i="0" u="none" strike="noStrike" cap="none">
              <a:solidFill>
                <a:schemeClr val="dk2"/>
              </a:solidFill>
              <a:latin typeface="Architects Daughter"/>
              <a:ea typeface="Architects Daughter"/>
              <a:cs typeface="Architects Daughter"/>
              <a:sym typeface="Architects Daughter"/>
            </a:endParaRPr>
          </a:p>
        </p:txBody>
      </p:sp>
      <p:sp>
        <p:nvSpPr>
          <p:cNvPr id="197" name="Google Shape;197;p29"/>
          <p:cNvSpPr txBox="1">
            <a:spLocks noGrp="1"/>
          </p:cNvSpPr>
          <p:nvPr>
            <p:ph type="body" idx="1"/>
          </p:nvPr>
        </p:nvSpPr>
        <p:spPr>
          <a:xfrm>
            <a:off x="282025" y="1276825"/>
            <a:ext cx="8229600" cy="15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a:latin typeface="Calibri"/>
                <a:ea typeface="Calibri"/>
                <a:cs typeface="Calibri"/>
                <a:sym typeface="Calibri"/>
              </a:rPr>
              <a:t>How the connection is presented:</a:t>
            </a:r>
            <a:endParaRPr sz="1800" b="1">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p:txBody>
      </p:sp>
      <p:sp>
        <p:nvSpPr>
          <p:cNvPr id="198" name="Google Shape;198;p29"/>
          <p:cNvSpPr txBox="1"/>
          <p:nvPr/>
        </p:nvSpPr>
        <p:spPr>
          <a:xfrm>
            <a:off x="296425" y="2961475"/>
            <a:ext cx="82296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Specific examples of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9"/>
          <p:cNvSpPr txBox="1"/>
          <p:nvPr/>
        </p:nvSpPr>
        <p:spPr>
          <a:xfrm>
            <a:off x="350300" y="4645650"/>
            <a:ext cx="8161200" cy="11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The director/author’s ideas about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9"/>
          <p:cNvSpPr/>
          <p:nvPr/>
        </p:nvSpPr>
        <p:spPr>
          <a:xfrm>
            <a:off x="94325" y="6087325"/>
            <a:ext cx="8959800" cy="6873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95287" y="188912"/>
            <a:ext cx="8229600" cy="981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latin typeface="Architects Daughter"/>
                <a:ea typeface="Architects Daughter"/>
                <a:cs typeface="Architects Daughter"/>
                <a:sym typeface="Architects Daughter"/>
              </a:rPr>
              <a:t>Text 3: Title and author/director</a:t>
            </a:r>
            <a:endParaRPr sz="3000" i="0" u="none" strike="noStrike" cap="none">
              <a:solidFill>
                <a:schemeClr val="dk2"/>
              </a:solidFill>
              <a:latin typeface="Architects Daughter"/>
              <a:ea typeface="Architects Daughter"/>
              <a:cs typeface="Architects Daughter"/>
              <a:sym typeface="Architects Daughter"/>
            </a:endParaRPr>
          </a:p>
        </p:txBody>
      </p:sp>
      <p:sp>
        <p:nvSpPr>
          <p:cNvPr id="206" name="Google Shape;206;p30"/>
          <p:cNvSpPr txBox="1">
            <a:spLocks noGrp="1"/>
          </p:cNvSpPr>
          <p:nvPr>
            <p:ph type="body" idx="1"/>
          </p:nvPr>
        </p:nvSpPr>
        <p:spPr>
          <a:xfrm>
            <a:off x="282025" y="1276825"/>
            <a:ext cx="8229600" cy="15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a:latin typeface="Calibri"/>
                <a:ea typeface="Calibri"/>
                <a:cs typeface="Calibri"/>
                <a:sym typeface="Calibri"/>
              </a:rPr>
              <a:t>How the connection is presented:</a:t>
            </a:r>
            <a:endParaRPr sz="1800" b="1">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p:txBody>
      </p:sp>
      <p:sp>
        <p:nvSpPr>
          <p:cNvPr id="207" name="Google Shape;207;p30"/>
          <p:cNvSpPr txBox="1"/>
          <p:nvPr/>
        </p:nvSpPr>
        <p:spPr>
          <a:xfrm>
            <a:off x="296425" y="2961475"/>
            <a:ext cx="82296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Specific examples of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30"/>
          <p:cNvSpPr txBox="1"/>
          <p:nvPr/>
        </p:nvSpPr>
        <p:spPr>
          <a:xfrm>
            <a:off x="350300" y="4645650"/>
            <a:ext cx="8161200" cy="11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The director/author’s ideas about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30"/>
          <p:cNvSpPr/>
          <p:nvPr/>
        </p:nvSpPr>
        <p:spPr>
          <a:xfrm>
            <a:off x="94325" y="6100800"/>
            <a:ext cx="8959800" cy="660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95287" y="188912"/>
            <a:ext cx="8229600" cy="981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latin typeface="Architects Daughter"/>
                <a:ea typeface="Architects Daughter"/>
                <a:cs typeface="Architects Daughter"/>
                <a:sym typeface="Architects Daughter"/>
              </a:rPr>
              <a:t>Text 4: Title and author/director</a:t>
            </a:r>
            <a:endParaRPr sz="3000" i="0" u="none" strike="noStrike" cap="none">
              <a:solidFill>
                <a:schemeClr val="dk2"/>
              </a:solidFill>
              <a:latin typeface="Architects Daughter"/>
              <a:ea typeface="Architects Daughter"/>
              <a:cs typeface="Architects Daughter"/>
              <a:sym typeface="Architects Daughter"/>
            </a:endParaRPr>
          </a:p>
        </p:txBody>
      </p:sp>
      <p:sp>
        <p:nvSpPr>
          <p:cNvPr id="215" name="Google Shape;215;p31"/>
          <p:cNvSpPr txBox="1">
            <a:spLocks noGrp="1"/>
          </p:cNvSpPr>
          <p:nvPr>
            <p:ph type="body" idx="1"/>
          </p:nvPr>
        </p:nvSpPr>
        <p:spPr>
          <a:xfrm>
            <a:off x="282025" y="1276825"/>
            <a:ext cx="8229600" cy="15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b="1">
                <a:latin typeface="Calibri"/>
                <a:ea typeface="Calibri"/>
                <a:cs typeface="Calibri"/>
                <a:sym typeface="Calibri"/>
              </a:rPr>
              <a:t>How the connection is presented:</a:t>
            </a:r>
            <a:endParaRPr sz="1800" b="1">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latin typeface="Calibri"/>
              <a:ea typeface="Calibri"/>
              <a:cs typeface="Calibri"/>
              <a:sym typeface="Calibri"/>
            </a:endParaRPr>
          </a:p>
        </p:txBody>
      </p:sp>
      <p:sp>
        <p:nvSpPr>
          <p:cNvPr id="216" name="Google Shape;216;p31"/>
          <p:cNvSpPr txBox="1"/>
          <p:nvPr/>
        </p:nvSpPr>
        <p:spPr>
          <a:xfrm>
            <a:off x="296425" y="2961475"/>
            <a:ext cx="8229600" cy="15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Specific examples of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31"/>
          <p:cNvSpPr txBox="1"/>
          <p:nvPr/>
        </p:nvSpPr>
        <p:spPr>
          <a:xfrm>
            <a:off x="350300" y="4645650"/>
            <a:ext cx="8161200" cy="11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The director/author’s ideas about the connection:</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31"/>
          <p:cNvSpPr/>
          <p:nvPr/>
        </p:nvSpPr>
        <p:spPr>
          <a:xfrm>
            <a:off x="134725" y="6114275"/>
            <a:ext cx="8919300" cy="687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67375" y="188900"/>
            <a:ext cx="8906100" cy="9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3400">
                <a:solidFill>
                  <a:schemeClr val="dk1"/>
                </a:solidFill>
                <a:latin typeface="Architects Daughter"/>
                <a:ea typeface="Architects Daughter"/>
                <a:cs typeface="Architects Daughter"/>
                <a:sym typeface="Architects Daughter"/>
              </a:rPr>
              <a:t>Similarities/differences between the texts</a:t>
            </a:r>
            <a:endParaRPr sz="3400" i="0" u="none" strike="noStrike" cap="none">
              <a:solidFill>
                <a:schemeClr val="dk2"/>
              </a:solidFill>
              <a:latin typeface="Architects Daughter"/>
              <a:ea typeface="Architects Daughter"/>
              <a:cs typeface="Architects Daughter"/>
              <a:sym typeface="Architects Daughter"/>
            </a:endParaRPr>
          </a:p>
        </p:txBody>
      </p:sp>
      <p:sp>
        <p:nvSpPr>
          <p:cNvPr id="224" name="Google Shape;224;p3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800">
                <a:latin typeface="Calibri"/>
                <a:ea typeface="Calibri"/>
                <a:cs typeface="Calibri"/>
                <a:sym typeface="Calibri"/>
              </a:rPr>
              <a:t>You can present this in any way you like. It could be a table, bullet points, a numbered system, a diagram, paragraphs etc. Compare and contrast the texts. Choose one or two main similarities and one main difference.</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30" name="Google Shape;230;p3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On-screen Show (4:3)</PresentationFormat>
  <Paragraphs>46</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Architects Daughter</vt:lpstr>
      <vt:lpstr>Diseño predeterminado</vt:lpstr>
      <vt:lpstr>Office Theme</vt:lpstr>
      <vt:lpstr>Connections</vt:lpstr>
      <vt:lpstr>Introduction</vt:lpstr>
      <vt:lpstr>PowerPoint Presentation</vt:lpstr>
      <vt:lpstr>Text 1: Title and author/director</vt:lpstr>
      <vt:lpstr>Text 2: Title and author/director</vt:lpstr>
      <vt:lpstr>Text 3: Title and author/director</vt:lpstr>
      <vt:lpstr>Text 4: Title and author/director</vt:lpstr>
      <vt:lpstr>Similarities/differences between the texts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dc:title>
  <dc:creator>Carolyn Fordyce</dc:creator>
  <cp:lastModifiedBy>Carolyn Fordyce</cp:lastModifiedBy>
  <cp:revision>1</cp:revision>
  <dcterms:modified xsi:type="dcterms:W3CDTF">2019-01-20T09:11:55Z</dcterms:modified>
</cp:coreProperties>
</file>